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41"/>
  </p:notesMasterIdLst>
  <p:sldIdLst>
    <p:sldId id="382" r:id="rId3"/>
    <p:sldId id="340" r:id="rId4"/>
    <p:sldId id="326" r:id="rId5"/>
    <p:sldId id="344" r:id="rId6"/>
    <p:sldId id="349" r:id="rId7"/>
    <p:sldId id="454" r:id="rId8"/>
    <p:sldId id="437" r:id="rId9"/>
    <p:sldId id="438" r:id="rId10"/>
    <p:sldId id="439" r:id="rId11"/>
    <p:sldId id="445" r:id="rId12"/>
    <p:sldId id="355" r:id="rId13"/>
    <p:sldId id="418" r:id="rId14"/>
    <p:sldId id="436" r:id="rId15"/>
    <p:sldId id="419" r:id="rId16"/>
    <p:sldId id="420" r:id="rId17"/>
    <p:sldId id="421" r:id="rId18"/>
    <p:sldId id="422" r:id="rId19"/>
    <p:sldId id="423" r:id="rId20"/>
    <p:sldId id="440" r:id="rId21"/>
    <p:sldId id="455" r:id="rId22"/>
    <p:sldId id="425" r:id="rId23"/>
    <p:sldId id="426" r:id="rId24"/>
    <p:sldId id="441" r:id="rId25"/>
    <p:sldId id="453" r:id="rId26"/>
    <p:sldId id="428" r:id="rId27"/>
    <p:sldId id="432" r:id="rId28"/>
    <p:sldId id="366" r:id="rId29"/>
    <p:sldId id="394" r:id="rId30"/>
    <p:sldId id="452" r:id="rId31"/>
    <p:sldId id="456" r:id="rId32"/>
    <p:sldId id="443" r:id="rId33"/>
    <p:sldId id="398" r:id="rId34"/>
    <p:sldId id="448" r:id="rId35"/>
    <p:sldId id="451" r:id="rId36"/>
    <p:sldId id="450" r:id="rId37"/>
    <p:sldId id="449" r:id="rId38"/>
    <p:sldId id="435" r:id="rId39"/>
    <p:sldId id="339" r:id="rId40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79">
          <p15:clr>
            <a:srgbClr val="A4A3A4"/>
          </p15:clr>
        </p15:guide>
        <p15:guide id="2" orient="horz" pos="306">
          <p15:clr>
            <a:srgbClr val="A4A3A4"/>
          </p15:clr>
        </p15:guide>
        <p15:guide id="3" orient="horz" pos="565">
          <p15:clr>
            <a:srgbClr val="A4A3A4"/>
          </p15:clr>
        </p15:guide>
        <p15:guide id="4" orient="horz" pos="2193">
          <p15:clr>
            <a:srgbClr val="A4A3A4"/>
          </p15:clr>
        </p15:guide>
        <p15:guide id="5" orient="horz" pos="1611">
          <p15:clr>
            <a:srgbClr val="A4A3A4"/>
          </p15:clr>
        </p15:guide>
        <p15:guide id="6" pos="5607">
          <p15:clr>
            <a:srgbClr val="A4A3A4"/>
          </p15:clr>
        </p15:guide>
        <p15:guide id="7" pos="290">
          <p15:clr>
            <a:srgbClr val="A4A3A4"/>
          </p15:clr>
        </p15:guide>
        <p15:guide id="8" pos="1979">
          <p15:clr>
            <a:srgbClr val="A4A3A4"/>
          </p15:clr>
        </p15:guide>
        <p15:guide id="9" pos="3781">
          <p15:clr>
            <a:srgbClr val="A4A3A4"/>
          </p15:clr>
        </p15:guide>
        <p15:guide id="10" pos="2092">
          <p15:clr>
            <a:srgbClr val="A4A3A4"/>
          </p15:clr>
        </p15:guide>
        <p15:guide id="11" pos="389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25"/>
    <p:restoredTop sz="86058" autoAdjust="0"/>
  </p:normalViewPr>
  <p:slideViewPr>
    <p:cSldViewPr>
      <p:cViewPr>
        <p:scale>
          <a:sx n="120" d="100"/>
          <a:sy n="120" d="100"/>
        </p:scale>
        <p:origin x="264" y="168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4/12/16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809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1.jp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469313" cy="1600200"/>
          </a:xfrm>
        </p:spPr>
        <p:txBody>
          <a:bodyPr/>
          <a:lstStyle/>
          <a:p>
            <a:pPr>
              <a:defRPr/>
            </a:pPr>
            <a:r>
              <a:rPr lang="en-US" sz="9000" smtClean="0"/>
              <a:t>DATA </a:t>
            </a:r>
            <a:r>
              <a:rPr lang="en-US" sz="9000" dirty="0" smtClean="0"/>
              <a:t>SCIENCE</a:t>
            </a:r>
            <a:br>
              <a:rPr lang="en-US" sz="9000" dirty="0" smtClean="0"/>
            </a:br>
            <a:r>
              <a:rPr lang="en-US" sz="5000" dirty="0" smtClean="0"/>
              <a:t>machine learning / KNN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5726565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9195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566737" y="1991261"/>
            <a:ext cx="858986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>
                <a:latin typeface="PFDinTextCompPro-Italic"/>
                <a:cs typeface="PFDinTextCompPro-Italic"/>
              </a:rPr>
              <a:t>	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  </a:t>
            </a:r>
            <a:r>
              <a:rPr lang="en-US" sz="4000" dirty="0" smtClean="0">
                <a:latin typeface="PFDinTextCompPro-Italic"/>
                <a:cs typeface="PFDinTextCompPro-Italic"/>
              </a:rPr>
              <a:t>making predictions</a:t>
            </a:r>
          </a:p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unsupervised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	  extracting structure</a:t>
            </a:r>
            <a:endParaRPr lang="en-US" sz="4000" i="1" dirty="0"/>
          </a:p>
        </p:txBody>
      </p:sp>
      <p:sp>
        <p:nvSpPr>
          <p:cNvPr id="2" name="TextBox 1"/>
          <p:cNvSpPr txBox="1"/>
          <p:nvPr/>
        </p:nvSpPr>
        <p:spPr>
          <a:xfrm>
            <a:off x="6053137" y="4152900"/>
            <a:ext cx="19343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representation</a:t>
            </a:r>
            <a:endParaRPr lang="en-US" sz="30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6741478" y="952500"/>
            <a:ext cx="190245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generalization</a:t>
            </a:r>
            <a:endParaRPr lang="en-US" sz="3000" i="1" dirty="0"/>
          </a:p>
        </p:txBody>
      </p:sp>
      <p:sp>
        <p:nvSpPr>
          <p:cNvPr id="13" name="Freeform 12"/>
          <p:cNvSpPr/>
          <p:nvPr/>
        </p:nvSpPr>
        <p:spPr>
          <a:xfrm>
            <a:off x="5599366" y="1365387"/>
            <a:ext cx="1088923" cy="705450"/>
          </a:xfrm>
          <a:custGeom>
            <a:avLst/>
            <a:gdLst>
              <a:gd name="connsiteX0" fmla="*/ 1088923 w 1088923"/>
              <a:gd name="connsiteY0" fmla="*/ 0 h 705450"/>
              <a:gd name="connsiteX1" fmla="*/ 9484 w 1088923"/>
              <a:gd name="connsiteY1" fmla="*/ 698571 h 705450"/>
              <a:gd name="connsiteX2" fmla="*/ 538620 w 1088923"/>
              <a:gd name="connsiteY2" fmla="*/ 349286 h 705450"/>
              <a:gd name="connsiteX3" fmla="*/ 115311 w 1088923"/>
              <a:gd name="connsiteY3" fmla="*/ 222273 h 7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8923" h="705450">
                <a:moveTo>
                  <a:pt x="1088923" y="0"/>
                </a:moveTo>
                <a:lnTo>
                  <a:pt x="9484" y="698571"/>
                </a:lnTo>
                <a:cubicBezTo>
                  <a:pt x="-82233" y="756785"/>
                  <a:pt x="520982" y="428669"/>
                  <a:pt x="538620" y="349286"/>
                </a:cubicBezTo>
                <a:cubicBezTo>
                  <a:pt x="556258" y="269903"/>
                  <a:pt x="201737" y="571558"/>
                  <a:pt x="115311" y="222273"/>
                </a:cubicBezTo>
              </a:path>
            </a:pathLst>
          </a:custGeom>
        </p:spPr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>
            <a:off x="6053137" y="1485900"/>
            <a:ext cx="685800" cy="6096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5824538" y="3390899"/>
            <a:ext cx="838199" cy="762001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Types of Machine Learning Problems</a:t>
            </a:r>
            <a:endParaRPr lang="en-US" dirty="0"/>
          </a:p>
        </p:txBody>
      </p:sp>
      <p:grpSp>
        <p:nvGrpSpPr>
          <p:cNvPr id="12" name="Group 26"/>
          <p:cNvGrpSpPr>
            <a:grpSpLocks/>
          </p:cNvGrpSpPr>
          <p:nvPr/>
        </p:nvGrpSpPr>
        <p:grpSpPr bwMode="auto">
          <a:xfrm>
            <a:off x="109537" y="3924300"/>
            <a:ext cx="3124200" cy="1066800"/>
            <a:chOff x="0" y="0"/>
            <a:chExt cx="1280" cy="1280"/>
          </a:xfrm>
        </p:grpSpPr>
        <p:pic>
          <p:nvPicPr>
            <p:cNvPr id="14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Rectangle 24"/>
            <p:cNvSpPr>
              <a:spLocks/>
            </p:cNvSpPr>
            <p:nvPr/>
          </p:nvSpPr>
          <p:spPr bwMode="auto">
            <a:xfrm>
              <a:off x="133" y="200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20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Supervised: labeled data</a:t>
              </a:r>
            </a:p>
            <a:p>
              <a:pPr algn="l">
                <a:lnSpc>
                  <a:spcPct val="75000"/>
                </a:lnSpc>
              </a:pPr>
              <a:endParaRPr lang="en-US" sz="20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  <a:p>
              <a:pPr algn="l">
                <a:lnSpc>
                  <a:spcPct val="75000"/>
                </a:lnSpc>
              </a:pPr>
              <a:r>
                <a:rPr lang="en-US" sz="20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Unsupervised: unlabeled data</a:t>
              </a:r>
              <a:endParaRPr lang="en-US" sz="20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</p:grpSp>
      <p:grpSp>
        <p:nvGrpSpPr>
          <p:cNvPr id="18" name="Group 26"/>
          <p:cNvGrpSpPr>
            <a:grpSpLocks/>
          </p:cNvGrpSpPr>
          <p:nvPr/>
        </p:nvGrpSpPr>
        <p:grpSpPr bwMode="auto">
          <a:xfrm>
            <a:off x="3386137" y="3924300"/>
            <a:ext cx="2209800" cy="1219200"/>
            <a:chOff x="0" y="0"/>
            <a:chExt cx="1280" cy="1280"/>
          </a:xfrm>
        </p:grpSpPr>
        <p:pic>
          <p:nvPicPr>
            <p:cNvPr id="19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Rectangle 24"/>
            <p:cNvSpPr>
              <a:spLocks/>
            </p:cNvSpPr>
            <p:nvPr/>
          </p:nvSpPr>
          <p:spPr bwMode="auto">
            <a:xfrm>
              <a:off x="133" y="200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20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Previous example was supervised!</a:t>
              </a:r>
              <a:endParaRPr lang="en-US" sz="20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745421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848100"/>
            <a:ext cx="8426450" cy="12192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</a:t>
            </a:r>
            <a:r>
              <a:rPr lang="en-US" sz="7500" smtClean="0"/>
              <a:t>. Supervised Learning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6256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/>
              <a:t>Supervised Learning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164372"/>
            <a:ext cx="80010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All about making </a:t>
            </a:r>
            <a:r>
              <a:rPr lang="en-US" sz="2000" i="1" dirty="0" smtClean="0"/>
              <a:t>predictions</a:t>
            </a: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List </a:t>
            </a:r>
            <a:r>
              <a:rPr lang="en-US" sz="2000" dirty="0"/>
              <a:t>of </a:t>
            </a:r>
            <a:r>
              <a:rPr lang="en-US" sz="2000" dirty="0" smtClean="0"/>
              <a:t>“Predictors” X</a:t>
            </a:r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Also known as features, independent variables, inputs, </a:t>
            </a:r>
            <a:r>
              <a:rPr lang="en-US" sz="2000" dirty="0" err="1" smtClean="0"/>
              <a:t>regressors</a:t>
            </a:r>
            <a:r>
              <a:rPr lang="en-US" sz="2000" dirty="0" smtClean="0"/>
              <a:t>, covariates, attributes</a:t>
            </a:r>
            <a:endParaRPr lang="en-US" sz="2000" dirty="0"/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“Response” </a:t>
            </a:r>
            <a:r>
              <a:rPr lang="en-US" sz="2000" dirty="0"/>
              <a:t>y</a:t>
            </a:r>
            <a:endParaRPr lang="en-US" sz="2000" dirty="0" smtClean="0"/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Also known as outcome, label, target, dependent variable</a:t>
            </a: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If y is </a:t>
            </a:r>
            <a:r>
              <a:rPr lang="en-US" sz="2000" dirty="0"/>
              <a:t>continuous: </a:t>
            </a:r>
            <a:r>
              <a:rPr lang="en-US" sz="2000" b="1" dirty="0" smtClean="0"/>
              <a:t>Regression</a:t>
            </a:r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e.g., price, blood pressure</a:t>
            </a: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If y is categorical (values in a finite, unordered set</a:t>
            </a:r>
            <a:r>
              <a:rPr lang="en-US" sz="2000" dirty="0"/>
              <a:t>): </a:t>
            </a:r>
            <a:r>
              <a:rPr lang="en-US" sz="2000" b="1" dirty="0"/>
              <a:t>Classification</a:t>
            </a:r>
            <a:endParaRPr lang="en-US" sz="2000" b="1" dirty="0" smtClean="0"/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e.g., spam/ham, digit 0-9, cancer class of tissue sample</a:t>
            </a: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Data </a:t>
            </a:r>
            <a:r>
              <a:rPr lang="en-US" sz="2000" dirty="0" smtClean="0"/>
              <a:t>are composed </a:t>
            </a:r>
            <a:r>
              <a:rPr lang="en-US" sz="2000" dirty="0" smtClean="0"/>
              <a:t>of “observations” (predictors and the associated response)</a:t>
            </a:r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Also known as samples, examples, instances, records</a:t>
            </a:r>
          </a:p>
          <a:p>
            <a:pPr marL="285750" indent="-285750" algn="l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446713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7772400" cy="4572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#1: Predicting Neonatal Infection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6" y="1104901"/>
            <a:ext cx="5872668" cy="2057400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Children born prematurely are at high risk of developing infections, many of which are not detected until after the baby is sick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Detect subtle patterns in the data that predicts infection before it occurs</a:t>
            </a:r>
          </a:p>
        </p:txBody>
      </p:sp>
      <p:sp>
        <p:nvSpPr>
          <p:cNvPr id="3" name="Rectangle 2"/>
          <p:cNvSpPr/>
          <p:nvPr/>
        </p:nvSpPr>
        <p:spPr>
          <a:xfrm>
            <a:off x="566736" y="3086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algn="l" eaLnBrk="0" hangingPunct="0">
              <a:buSzPct val="69000"/>
            </a:pPr>
            <a:r>
              <a:rPr lang="en-US" sz="2000" b="1" kern="0" dirty="0"/>
              <a:t>Data: </a:t>
            </a:r>
            <a:r>
              <a:rPr lang="en-US" sz="2000" kern="0" dirty="0"/>
              <a:t>16 vital signs such as heart rate, respiration rate, blood pressure, etc…</a:t>
            </a:r>
          </a:p>
          <a:p>
            <a:pPr algn="l" eaLnBrk="0" hangingPunct="0">
              <a:buSzPct val="69000"/>
              <a:buFont typeface="Lucida Grande"/>
              <a:buNone/>
            </a:pPr>
            <a:endParaRPr lang="en-US" sz="2000" b="1" kern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eaLnBrk="0" hangingPunct="0">
              <a:buSzPct val="69000"/>
              <a:buFont typeface="Lucida Grande"/>
              <a:buNone/>
            </a:pPr>
            <a:r>
              <a:rPr lang="en-US" sz="2000" b="1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Impact</a:t>
            </a:r>
            <a:r>
              <a:rPr lang="en-US" sz="2000" b="1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 </a:t>
            </a:r>
            <a:r>
              <a:rPr lang="en-US" sz="2000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able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predict the onset of infection 24 hours before the traditional symptoms of infection appear</a:t>
            </a:r>
          </a:p>
        </p:txBody>
      </p:sp>
      <p:pic>
        <p:nvPicPr>
          <p:cNvPr id="3078" name="Picture 6" descr="http://www.babycaretips4u.com/wp-content/uploads/2014/03/premature-bab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04" y="1181100"/>
            <a:ext cx="2433133" cy="178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/>
          <p:cNvSpPr/>
          <p:nvPr/>
        </p:nvSpPr>
        <p:spPr bwMode="auto">
          <a:xfrm>
            <a:off x="414337" y="2933700"/>
            <a:ext cx="8458200" cy="685800"/>
          </a:xfrm>
          <a:prstGeom prst="ellipse">
            <a:avLst/>
          </a:prstGeom>
          <a:solidFill>
            <a:schemeClr val="accent2">
              <a:alpha val="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 flipV="1">
            <a:off x="8339138" y="3467101"/>
            <a:ext cx="609599" cy="685799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" name="TextBox 12"/>
          <p:cNvSpPr txBox="1"/>
          <p:nvPr/>
        </p:nvSpPr>
        <p:spPr>
          <a:xfrm>
            <a:off x="8186737" y="4076700"/>
            <a:ext cx="1258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predictors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8137" y="4533900"/>
            <a:ext cx="669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Sample response: Did the child develop an infection? True/False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837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Supervised </a:t>
            </a:r>
            <a:r>
              <a:rPr lang="en-US" dirty="0" smtClean="0"/>
              <a:t>Learning – Fisher’s Iris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6137" y="1110948"/>
            <a:ext cx="4953000" cy="26467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5168808" y="1877278"/>
            <a:ext cx="471450" cy="4800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0" dirty="0" smtClean="0">
                <a:solidFill>
                  <a:srgbClr val="0000FF"/>
                </a:solidFill>
                <a:latin typeface="PFDinTextCompPro-Thin"/>
                <a:cs typeface="PFDinTextCompPro-Thin"/>
              </a:rPr>
              <a:t>{</a:t>
            </a:r>
            <a:endParaRPr lang="en-US" sz="30000" dirty="0">
              <a:solidFill>
                <a:srgbClr val="0000FF"/>
              </a:solidFill>
              <a:latin typeface="PFDinTextCompPro-Thin"/>
              <a:cs typeface="PFDinTextCompPro-Thi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62337" y="4686411"/>
            <a:ext cx="3505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rgbClr val="0000FF"/>
                </a:solidFill>
                <a:latin typeface="PFDinTextCompPro-Italic"/>
                <a:cs typeface="PFDinTextCompPro-Italic"/>
              </a:rPr>
              <a:t>4 predictors (p = 4)</a:t>
            </a:r>
          </a:p>
        </p:txBody>
      </p:sp>
      <p:sp>
        <p:nvSpPr>
          <p:cNvPr id="11" name="TextBox 10"/>
          <p:cNvSpPr txBox="1"/>
          <p:nvPr/>
        </p:nvSpPr>
        <p:spPr>
          <a:xfrm rot="10800000">
            <a:off x="2653244" y="1266925"/>
            <a:ext cx="73289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0" dirty="0" smtClean="0">
                <a:solidFill>
                  <a:schemeClr val="accent3">
                    <a:lumMod val="50000"/>
                  </a:schemeClr>
                </a:solidFill>
                <a:latin typeface="PFDinTextCompPro-Thin"/>
                <a:cs typeface="PFDinTextCompPro-Thin"/>
              </a:rPr>
              <a:t>}</a:t>
            </a:r>
            <a:endParaRPr lang="en-US" sz="20000" dirty="0">
              <a:solidFill>
                <a:schemeClr val="accent3">
                  <a:lumMod val="50000"/>
                </a:schemeClr>
              </a:solidFill>
              <a:latin typeface="PFDinTextCompPro-Thin"/>
              <a:cs typeface="PFDinTextCompPro-Thin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2937" y="1331680"/>
            <a:ext cx="24675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CE0035"/>
                </a:solidFill>
                <a:latin typeface="PFDinTextCompPro-Italic"/>
                <a:cs typeface="PFDinTextCompPro-Italic"/>
              </a:rPr>
              <a:t>150 observations</a:t>
            </a:r>
          </a:p>
          <a:p>
            <a:r>
              <a:rPr lang="en-US" sz="3000" i="1" dirty="0" smtClean="0">
                <a:solidFill>
                  <a:srgbClr val="CE0035"/>
                </a:solidFill>
                <a:latin typeface="PFDinTextCompPro-Italic"/>
                <a:cs typeface="PFDinTextCompPro-Italic"/>
              </a:rPr>
              <a:t>(n = 150)</a:t>
            </a:r>
            <a:endParaRPr lang="en-US" sz="2000" i="1" dirty="0">
              <a:solidFill>
                <a:srgbClr val="CE0035"/>
              </a:solidFill>
              <a:latin typeface="PFDinTextCompPro-Italic"/>
              <a:cs typeface="PFDinTextCompPro-Italic"/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7563118" y="3316747"/>
            <a:ext cx="5333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0000FF"/>
                </a:solidFill>
                <a:latin typeface="PFDinTextCompPro-Thin"/>
                <a:cs typeface="PFDinTextCompPro-Thin"/>
              </a:rPr>
              <a:t>{</a:t>
            </a:r>
            <a:endParaRPr lang="en-US" sz="8000" dirty="0">
              <a:solidFill>
                <a:srgbClr val="0000FF"/>
              </a:solidFill>
              <a:latin typeface="PFDinTextCompPro-Thin"/>
              <a:cs typeface="PFDinTextCompPro-Thi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91337" y="3979902"/>
            <a:ext cx="2057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0000FF"/>
                </a:solidFill>
                <a:latin typeface="PFDinTextCompPro-Italic"/>
                <a:cs typeface="PFDinTextCompPro-Italic"/>
              </a:rPr>
              <a:t>response</a:t>
            </a:r>
            <a:endParaRPr lang="en-US" sz="3000" dirty="0" smtClean="0">
              <a:solidFill>
                <a:srgbClr val="0000FF"/>
              </a:solidFill>
              <a:latin typeface="PFDinTextCompPro-Italic"/>
              <a:cs typeface="PFDinTextCompPro-Ital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512477"/>
            <a:ext cx="2547034" cy="274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6141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/>
              <a:t>Supervised Learning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164372"/>
            <a:ext cx="8001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Supervised Learning uses known/labeled “</a:t>
            </a:r>
            <a:r>
              <a:rPr lang="en-US" sz="2000" b="1" dirty="0" smtClean="0"/>
              <a:t>training</a:t>
            </a:r>
            <a:r>
              <a:rPr lang="en-US" sz="2000" dirty="0" smtClean="0"/>
              <a:t> cases” in order to:</a:t>
            </a:r>
          </a:p>
          <a:p>
            <a:pPr algn="l"/>
            <a:endParaRPr lang="en-US" sz="2000" dirty="0" smtClean="0"/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Accurately predict unseen </a:t>
            </a:r>
            <a:r>
              <a:rPr lang="en-US" sz="2000" b="1" dirty="0" smtClean="0"/>
              <a:t>test</a:t>
            </a:r>
            <a:r>
              <a:rPr lang="en-US" sz="2000" dirty="0" smtClean="0"/>
              <a:t> cases</a:t>
            </a:r>
          </a:p>
          <a:p>
            <a:pPr marL="614363" lvl="1" indent="-285750" algn="l">
              <a:buFont typeface="Arial"/>
              <a:buChar char="•"/>
            </a:pPr>
            <a:endParaRPr lang="en-US" sz="2000" dirty="0" smtClean="0"/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Understand which predictors affect the response, and </a:t>
            </a:r>
            <a:r>
              <a:rPr lang="en-US" sz="2000" dirty="0" smtClean="0"/>
              <a:t>how</a:t>
            </a:r>
          </a:p>
          <a:p>
            <a:pPr marL="614363" lvl="1" indent="-285750" algn="l">
              <a:buFont typeface="Arial"/>
              <a:buChar char="•"/>
            </a:pPr>
            <a:endParaRPr lang="en-US" sz="2000" dirty="0"/>
          </a:p>
          <a:p>
            <a:pPr marL="614363" lvl="1" indent="-285750" algn="l">
              <a:buFont typeface="Arial"/>
              <a:buChar char="•"/>
            </a:pPr>
            <a:r>
              <a:rPr lang="en-US" sz="2000" i="1" dirty="0" smtClean="0"/>
              <a:t>Use the past to predict the future</a:t>
            </a:r>
            <a:endParaRPr lang="en-US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12474796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Regression 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028700"/>
            <a:ext cx="8001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smtClean="0"/>
              <a:t>Establish the relationship between salary and demographic variables in population survey data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37" y="1714500"/>
            <a:ext cx="6324600" cy="2671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23937" y="4305300"/>
            <a:ext cx="6629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Income survey data for males from the central Atlantic region of the USA in 2009</a:t>
            </a:r>
            <a:endParaRPr lang="en-US" sz="1400"/>
          </a:p>
        </p:txBody>
      </p:sp>
      <p:sp>
        <p:nvSpPr>
          <p:cNvPr id="9" name="TextBox 8"/>
          <p:cNvSpPr txBox="1"/>
          <p:nvPr/>
        </p:nvSpPr>
        <p:spPr>
          <a:xfrm>
            <a:off x="1100137" y="4775656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https://class.stanford.edu/c4x/HumanitiesScience/StatLearning/asset/introduction.pdf</a:t>
            </a:r>
          </a:p>
        </p:txBody>
      </p:sp>
    </p:spTree>
    <p:extLst>
      <p:ext uri="{BB962C8B-B14F-4D97-AF65-F5344CB8AC3E}">
        <p14:creationId xmlns:p14="http://schemas.microsoft.com/office/powerpoint/2010/main" val="588150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Classification 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930414"/>
            <a:ext cx="8001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Predict whether someone will have a heart attack on the basis of demographic, diet and clinical measurements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43437" y="2857500"/>
            <a:ext cx="41529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smtClean="0"/>
              <a:t>Case-control sample of men from South Africa</a:t>
            </a:r>
          </a:p>
          <a:p>
            <a:pPr algn="l"/>
            <a:r>
              <a:rPr lang="en-US" sz="1400" smtClean="0"/>
              <a:t>Red = heart disease</a:t>
            </a:r>
          </a:p>
          <a:p>
            <a:pPr algn="l"/>
            <a:r>
              <a:rPr lang="en-US" sz="1400"/>
              <a:t>B</a:t>
            </a:r>
            <a:r>
              <a:rPr lang="en-US" sz="1400" smtClean="0"/>
              <a:t>lue = no heart disease</a:t>
            </a:r>
            <a:endParaRPr lang="en-US" sz="140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37" y="1638300"/>
            <a:ext cx="3505200" cy="3388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529137" y="4775656"/>
            <a:ext cx="4495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https://class.stanford.edu/c4x/HumanitiesScience/StatLearning/asset/introduction.pdf</a:t>
            </a:r>
          </a:p>
        </p:txBody>
      </p:sp>
    </p:spTree>
    <p:extLst>
      <p:ext uri="{BB962C8B-B14F-4D97-AF65-F5344CB8AC3E}">
        <p14:creationId xmlns:p14="http://schemas.microsoft.com/office/powerpoint/2010/main" val="27043788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Classification 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164372"/>
            <a:ext cx="8001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smtClean="0"/>
              <a:t>Identify the numbers in a handwritten zip code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1638300"/>
            <a:ext cx="4710112" cy="2894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328737" y="4686300"/>
            <a:ext cx="4495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https://class.stanford.edu/c4x/HumanitiesScience/StatLearning/asset/introduction.pdf</a:t>
            </a:r>
          </a:p>
        </p:txBody>
      </p:sp>
    </p:spTree>
    <p:extLst>
      <p:ext uri="{BB962C8B-B14F-4D97-AF65-F5344CB8AC3E}">
        <p14:creationId xmlns:p14="http://schemas.microsoft.com/office/powerpoint/2010/main" val="40724112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Classification Example: </a:t>
            </a:r>
            <a:r>
              <a:rPr lang="en-US" dirty="0" err="1" smtClean="0"/>
              <a:t>Kaggle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8700"/>
            <a:ext cx="9363075" cy="396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7194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. what is machine learning?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</a:t>
            </a: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. Supervised Learning</a:t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Unsupervised Learning</a:t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Summary</a:t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Classification </a:t>
            </a: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with K-Nearest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Neighbors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57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kaggle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err="1" smtClean="0"/>
              <a:t>Kaggle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>
                <a:latin typeface="Gill Sans MT" charset="0"/>
                <a:ea typeface="Gill Sans MT" charset="0"/>
                <a:cs typeface="Gill Sans MT" charset="0"/>
              </a:rPr>
              <a:t>Data Science challenges</a:t>
            </a:r>
          </a:p>
          <a:p>
            <a:pPr marL="635000" lvl="1" indent="-342900">
              <a:buFont typeface="Arial" charset="0"/>
              <a:buChar char="•"/>
            </a:pPr>
            <a:r>
              <a:rPr lang="en-US" dirty="0" smtClean="0">
                <a:latin typeface="Gill Sans MT" charset="0"/>
                <a:ea typeface="Gill Sans MT" charset="0"/>
                <a:cs typeface="Gill Sans MT" charset="0"/>
              </a:rPr>
              <a:t>Mostly a competition involving machine learning</a:t>
            </a:r>
          </a:p>
          <a:p>
            <a:pPr marL="635000" lvl="1" indent="-342900">
              <a:buFont typeface="Arial" charset="0"/>
              <a:buChar char="•"/>
            </a:pPr>
            <a:endParaRPr lang="en-US" dirty="0" smtClean="0">
              <a:latin typeface="Gill Sans MT" charset="0"/>
              <a:ea typeface="Gill Sans MT" charset="0"/>
              <a:cs typeface="Gill Sans MT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latin typeface="Gill Sans MT" charset="0"/>
                <a:ea typeface="Gill Sans MT" charset="0"/>
                <a:cs typeface="Gill Sans MT" charset="0"/>
              </a:rPr>
              <a:t>Judged by metrics learned in this class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latin typeface="Gill Sans MT" charset="0"/>
                <a:ea typeface="Gill Sans MT" charset="0"/>
                <a:cs typeface="Gill Sans MT" charset="0"/>
              </a:rPr>
              <a:t>Some for money, others for knowledge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893529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601074" cy="1828800"/>
          </a:xfrm>
        </p:spPr>
        <p:txBody>
          <a:bodyPr/>
          <a:lstStyle/>
          <a:p>
            <a:pPr>
              <a:defRPr/>
            </a:pPr>
            <a:r>
              <a:rPr lang="en-US" sz="7500" smtClean="0"/>
              <a:t>III. UNSupervised Learning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3662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UNSupervised </a:t>
            </a:r>
            <a:r>
              <a:rPr lang="en-US"/>
              <a:t>Learning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164372"/>
            <a:ext cx="8001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No response variable y, just a set of predictors X</a:t>
            </a: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Objective is more open:</a:t>
            </a:r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Find groups of observations that behave similarly</a:t>
            </a:r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Find predictors that behave similarly</a:t>
            </a:r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/>
              <a:t>Find combinations of features that explain the variation in the data</a:t>
            </a: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Difficult to evaluate how well you are doing</a:t>
            </a: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Data is easier to obtain for unsupervised learning since it can be “unlabeled” (i.e., it hasn’t been labeled with a response)</a:t>
            </a: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Sometimes useful as a preprocessing step for supervised learning</a:t>
            </a: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Common techniques: clustering, principal components analysis</a:t>
            </a:r>
          </a:p>
        </p:txBody>
      </p:sp>
    </p:spTree>
    <p:extLst>
      <p:ext uri="{BB962C8B-B14F-4D97-AF65-F5344CB8AC3E}">
        <p14:creationId xmlns:p14="http://schemas.microsoft.com/office/powerpoint/2010/main" val="42826014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Supervised Vs. Unsupervised Learning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2337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90937" y="1104900"/>
            <a:ext cx="5486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c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ontinuous	</a:t>
            </a:r>
            <a:r>
              <a:rPr lang="en-US" sz="4000" dirty="0">
                <a:latin typeface="PFDinTextCompPro-MediumItalic"/>
                <a:cs typeface="PFDinTextCompPro-MediumItalic"/>
              </a:rPr>
              <a:t>categorical</a:t>
            </a:r>
          </a:p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466" y="1943100"/>
            <a:ext cx="909287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</a:t>
            </a:r>
            <a:r>
              <a:rPr lang="en-US" sz="4000" i="1" dirty="0">
                <a:latin typeface="PFDinTextCompPro-Italic"/>
                <a:cs typeface="PFDinTextCompPro-Italic"/>
              </a:rPr>
              <a:t> 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    </a:t>
            </a:r>
            <a:r>
              <a:rPr lang="en-US" sz="4000" dirty="0" smtClean="0">
                <a:latin typeface="PFDinTextCompPro-Italic"/>
                <a:cs typeface="PFDinTextCompPro-Italic"/>
              </a:rPr>
              <a:t>regression  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    classification</a:t>
            </a:r>
            <a:endParaRPr lang="en-US" sz="4000" i="1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u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   </a:t>
            </a:r>
            <a:r>
              <a:rPr lang="en-US" sz="3000" dirty="0" smtClean="0">
                <a:latin typeface="PFDinTextCompPro-Italic"/>
                <a:cs typeface="PFDinTextCompPro-Italic"/>
              </a:rPr>
              <a:t>dimension  </a:t>
            </a:r>
            <a:r>
              <a:rPr lang="en-US" sz="4000" dirty="0" smtClean="0">
                <a:latin typeface="PFDinTextCompPro-Italic"/>
                <a:cs typeface="PFDinTextCompPro-Italic"/>
              </a:rPr>
              <a:t>	</a:t>
            </a:r>
            <a:r>
              <a:rPr lang="en-US" sz="4000" dirty="0">
                <a:latin typeface="PFDinTextCompPro-Italic"/>
                <a:cs typeface="PFDinTextCompPro-Italic"/>
              </a:rPr>
              <a:t>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  clustering</a:t>
            </a:r>
            <a:endParaRPr lang="en-US" sz="40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3538537" y="3086100"/>
            <a:ext cx="17673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PFDinTextCompPro-Italic"/>
                <a:cs typeface="PFDinTextCompPro-Italic"/>
              </a:rPr>
              <a:t>reduction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6505808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Clustering 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29137" y="4775656"/>
            <a:ext cx="4495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/>
              <a:t>Source: http://</a:t>
            </a:r>
            <a:r>
              <a:rPr lang="en-US" sz="800" dirty="0" err="1"/>
              <a:t>people.cs.pitt.edu</a:t>
            </a:r>
            <a:r>
              <a:rPr lang="en-US" sz="800" dirty="0"/>
              <a:t>/~milos/courses/cs2750-Spring03/lectures/class17.pdf</a:t>
            </a:r>
          </a:p>
        </p:txBody>
      </p:sp>
      <p:pic>
        <p:nvPicPr>
          <p:cNvPr id="3" name="Picture 2" descr="Screenshot 2015-01-12 16.20.5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37" y="952500"/>
            <a:ext cx="47498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7284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Clustering 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930414"/>
            <a:ext cx="8001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/>
              <a:t>Classify </a:t>
            </a:r>
            <a:r>
              <a:rPr lang="en-US" sz="2000" dirty="0"/>
              <a:t>US residential neighborhoods into 67 unique segments based on demographic and socioeconomic </a:t>
            </a:r>
            <a:r>
              <a:rPr lang="en-US" sz="2000" dirty="0" smtClean="0"/>
              <a:t>characteristics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214937" y="1856244"/>
            <a:ext cx="35814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Example of cluster: </a:t>
            </a:r>
            <a:r>
              <a:rPr lang="en-US" sz="1400" b="1" dirty="0" smtClean="0"/>
              <a:t>Laptops and Lattes</a:t>
            </a:r>
            <a:endParaRPr lang="en-US" sz="1400" b="1" dirty="0" smtClean="0"/>
          </a:p>
          <a:p>
            <a:pPr algn="l"/>
            <a:endParaRPr lang="en-US" sz="1400" dirty="0"/>
          </a:p>
          <a:p>
            <a:pPr marL="285750" indent="-285750" algn="l">
              <a:buFont typeface="Arial"/>
              <a:buChar char="•"/>
            </a:pPr>
            <a:r>
              <a:rPr lang="en-US" sz="1400" dirty="0"/>
              <a:t>We're affluent, well-educated singles and partner couples who love life in the big city </a:t>
            </a:r>
          </a:p>
          <a:p>
            <a:pPr marL="285750" indent="-285750" algn="l">
              <a:buFont typeface="Arial"/>
              <a:buChar char="•"/>
            </a:pPr>
            <a:r>
              <a:rPr lang="en-US" sz="1400" dirty="0" smtClean="0"/>
              <a:t>Regular </a:t>
            </a:r>
            <a:r>
              <a:rPr lang="en-US" sz="1400" dirty="0"/>
              <a:t>expenses include nice clothes, traveling, and treating ourselves to lattes at Starbucks or treatments at spas. Laptops, cell phones, and iPads are always on so we can stay connected. </a:t>
            </a:r>
            <a:endParaRPr lang="en-US" sz="14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400" dirty="0" smtClean="0"/>
              <a:t>Leisure </a:t>
            </a:r>
            <a:r>
              <a:rPr lang="en-US" sz="1400" dirty="0"/>
              <a:t>time is filled with visiting art galleries and museums; attending the theater, opera, </a:t>
            </a:r>
            <a:r>
              <a:rPr lang="en-US" sz="1400" dirty="0" smtClean="0"/>
              <a:t>and </a:t>
            </a:r>
            <a:r>
              <a:rPr lang="en-US" sz="1400" dirty="0"/>
              <a:t>going to bars and clubs.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5214937" y="4775656"/>
            <a:ext cx="3810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/>
              <a:t>Source: http://</a:t>
            </a:r>
            <a:r>
              <a:rPr lang="en-US" sz="800" dirty="0" err="1"/>
              <a:t>www.esri.com</a:t>
            </a:r>
            <a:r>
              <a:rPr lang="en-US" sz="800" dirty="0"/>
              <a:t>/landing-pages/tapestry/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8" y="1684020"/>
            <a:ext cx="4495800" cy="357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2930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848100"/>
            <a:ext cx="8426450" cy="1219200"/>
          </a:xfrm>
        </p:spPr>
        <p:txBody>
          <a:bodyPr/>
          <a:lstStyle/>
          <a:p>
            <a:pPr>
              <a:defRPr/>
            </a:pPr>
            <a:r>
              <a:rPr lang="en-US" sz="7500" smtClean="0"/>
              <a:t>IV. Summary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245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Supervised Vs. Unsupervised Learning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2337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90937" y="1104900"/>
            <a:ext cx="5486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c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ontinuous	</a:t>
            </a:r>
            <a:r>
              <a:rPr lang="en-US" sz="4000" dirty="0">
                <a:latin typeface="PFDinTextCompPro-MediumItalic"/>
                <a:cs typeface="PFDinTextCompPro-MediumItalic"/>
              </a:rPr>
              <a:t>categorical</a:t>
            </a:r>
          </a:p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466" y="1943100"/>
            <a:ext cx="97806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</a:t>
            </a:r>
            <a:r>
              <a:rPr lang="en-US" sz="4000" i="1" dirty="0">
                <a:latin typeface="PFDinTextCompPro-Italic"/>
                <a:cs typeface="PFDinTextCompPro-Italic"/>
              </a:rPr>
              <a:t> 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    </a:t>
            </a:r>
            <a:r>
              <a:rPr lang="en-US" sz="4000" dirty="0" smtClean="0">
                <a:latin typeface="PFDinTextCompPro-Italic"/>
                <a:cs typeface="PFDinTextCompPro-Italic"/>
              </a:rPr>
              <a:t>regression   classification</a:t>
            </a:r>
            <a:endParaRPr lang="en-US" sz="4000" i="1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u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   </a:t>
            </a:r>
            <a:r>
              <a:rPr lang="en-US" sz="3000" dirty="0" smtClean="0">
                <a:latin typeface="PFDinTextCompPro-Italic"/>
                <a:cs typeface="PFDinTextCompPro-Italic"/>
              </a:rPr>
              <a:t>dimension  </a:t>
            </a:r>
            <a:r>
              <a:rPr lang="en-US" sz="4000" dirty="0" smtClean="0">
                <a:latin typeface="PFDinTextCompPro-Italic"/>
                <a:cs typeface="PFDinTextCompPro-Italic"/>
              </a:rPr>
              <a:t>	</a:t>
            </a:r>
            <a:r>
              <a:rPr lang="en-US" sz="4000" dirty="0">
                <a:latin typeface="PFDinTextCompPro-Italic"/>
                <a:cs typeface="PFDinTextCompPro-Italic"/>
              </a:rPr>
              <a:t>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clustering</a:t>
            </a:r>
            <a:endParaRPr lang="en-US" sz="40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3538537" y="3086100"/>
            <a:ext cx="17673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PFDinTextCompPro-Italic"/>
                <a:cs typeface="PFDinTextCompPro-Italic"/>
              </a:rPr>
              <a:t>reduction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1258344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314700"/>
            <a:ext cx="8426450" cy="1752600"/>
          </a:xfrm>
        </p:spPr>
        <p:txBody>
          <a:bodyPr/>
          <a:lstStyle/>
          <a:p>
            <a:pPr>
              <a:defRPr/>
            </a:pPr>
            <a:r>
              <a:rPr lang="en-US" sz="7500" smtClean="0"/>
              <a:t>V. Classification with</a:t>
            </a:r>
            <a:br>
              <a:rPr lang="en-US" sz="7500" smtClean="0"/>
            </a:br>
            <a:r>
              <a:rPr lang="en-US" sz="7500" smtClean="0"/>
              <a:t>K-Nearest Neighbors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9837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Supervised Vs. Unsupervised Learning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2337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90937" y="1104900"/>
            <a:ext cx="5486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c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ontinuous	</a:t>
            </a:r>
            <a:r>
              <a:rPr lang="en-US" sz="4000" dirty="0">
                <a:latin typeface="PFDinTextCompPro-MediumItalic"/>
                <a:cs typeface="PFDinTextCompPro-MediumItalic"/>
              </a:rPr>
              <a:t>categorical</a:t>
            </a:r>
          </a:p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466" y="1943100"/>
            <a:ext cx="93140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</a:t>
            </a:r>
            <a:r>
              <a:rPr lang="en-US" sz="4000" i="1" dirty="0">
                <a:latin typeface="PFDinTextCompPro-Italic"/>
                <a:cs typeface="PFDinTextCompPro-Italic"/>
              </a:rPr>
              <a:t> 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    </a:t>
            </a:r>
            <a:r>
              <a:rPr lang="en-US" sz="4000" dirty="0" smtClean="0">
                <a:latin typeface="PFDinTextCompPro-Italic"/>
                <a:cs typeface="PFDinTextCompPro-Italic"/>
              </a:rPr>
              <a:t>regression  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     classification</a:t>
            </a:r>
            <a:endParaRPr lang="en-US" sz="4000" i="1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u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   </a:t>
            </a:r>
            <a:r>
              <a:rPr lang="en-US" sz="3000" dirty="0" smtClean="0">
                <a:latin typeface="PFDinTextCompPro-Italic"/>
                <a:cs typeface="PFDinTextCompPro-Italic"/>
              </a:rPr>
              <a:t>dimension  </a:t>
            </a:r>
            <a:r>
              <a:rPr lang="en-US" sz="4000" dirty="0" smtClean="0">
                <a:latin typeface="PFDinTextCompPro-Italic"/>
                <a:cs typeface="PFDinTextCompPro-Italic"/>
              </a:rPr>
              <a:t>	</a:t>
            </a:r>
            <a:r>
              <a:rPr lang="en-US" sz="4000" dirty="0">
                <a:latin typeface="PFDinTextCompPro-Italic"/>
                <a:cs typeface="PFDinTextCompPro-Italic"/>
              </a:rPr>
              <a:t>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   clustering</a:t>
            </a:r>
            <a:endParaRPr lang="en-US" sz="40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3676219" y="3009900"/>
            <a:ext cx="17673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PFDinTextCompPro-Italic"/>
                <a:cs typeface="PFDinTextCompPro-Italic"/>
              </a:rPr>
              <a:t>reduction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97414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machine learning?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Supervised Vs. Unsupervised Learning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2337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90937" y="1104900"/>
            <a:ext cx="5486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c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ontinuous	</a:t>
            </a:r>
            <a:r>
              <a:rPr lang="en-US" sz="4000" dirty="0">
                <a:latin typeface="PFDinTextCompPro-MediumItalic"/>
                <a:cs typeface="PFDinTextCompPro-MediumItalic"/>
              </a:rPr>
              <a:t>categorical</a:t>
            </a:r>
          </a:p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466" y="1943100"/>
            <a:ext cx="93140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</a:t>
            </a:r>
            <a:r>
              <a:rPr lang="en-US" sz="4000" i="1" dirty="0">
                <a:latin typeface="PFDinTextCompPro-Italic"/>
                <a:cs typeface="PFDinTextCompPro-Italic"/>
              </a:rPr>
              <a:t> 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    </a:t>
            </a:r>
            <a:r>
              <a:rPr lang="en-US" sz="4000" dirty="0" smtClean="0">
                <a:latin typeface="PFDinTextCompPro-Italic"/>
                <a:cs typeface="PFDinTextCompPro-Italic"/>
              </a:rPr>
              <a:t>regression  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     classification</a:t>
            </a:r>
            <a:endParaRPr lang="en-US" sz="4000" i="1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u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   </a:t>
            </a:r>
            <a:r>
              <a:rPr lang="en-US" sz="3000" dirty="0" smtClean="0">
                <a:latin typeface="PFDinTextCompPro-Italic"/>
                <a:cs typeface="PFDinTextCompPro-Italic"/>
              </a:rPr>
              <a:t>dimension  </a:t>
            </a:r>
            <a:r>
              <a:rPr lang="en-US" sz="4000" dirty="0" smtClean="0">
                <a:latin typeface="PFDinTextCompPro-Italic"/>
                <a:cs typeface="PFDinTextCompPro-Italic"/>
              </a:rPr>
              <a:t>	</a:t>
            </a:r>
            <a:r>
              <a:rPr lang="en-US" sz="4000" dirty="0">
                <a:latin typeface="PFDinTextCompPro-Italic"/>
                <a:cs typeface="PFDinTextCompPro-Italic"/>
              </a:rPr>
              <a:t>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</a:t>
            </a:r>
            <a:r>
              <a:rPr lang="en-US" sz="4000" dirty="0" smtClean="0">
                <a:latin typeface="PFDinTextCompPro-Italic"/>
                <a:cs typeface="PFDinTextCompPro-Italic"/>
              </a:rPr>
              <a:t>        clustering</a:t>
            </a:r>
            <a:endParaRPr lang="en-US" sz="40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3676219" y="3009900"/>
            <a:ext cx="17673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PFDinTextCompPro-Italic"/>
                <a:cs typeface="PFDinTextCompPro-Italic"/>
              </a:rPr>
              <a:t>reduction</a:t>
            </a:r>
            <a:endParaRPr lang="en-US" sz="3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805" y="1691739"/>
            <a:ext cx="3636125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485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Supervised Learning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6137" y="1110948"/>
            <a:ext cx="4953000" cy="26467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5215455" y="1877278"/>
            <a:ext cx="471450" cy="4800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0" dirty="0" smtClean="0">
                <a:solidFill>
                  <a:srgbClr val="0000FF"/>
                </a:solidFill>
                <a:latin typeface="PFDinTextCompPro-Thin"/>
                <a:cs typeface="PFDinTextCompPro-Thin"/>
              </a:rPr>
              <a:t>{</a:t>
            </a:r>
            <a:endParaRPr lang="en-US" sz="30000" dirty="0">
              <a:solidFill>
                <a:srgbClr val="0000FF"/>
              </a:solidFill>
              <a:latin typeface="PFDinTextCompPro-Thin"/>
              <a:cs typeface="PFDinTextCompPro-Thi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62337" y="4686411"/>
            <a:ext cx="3505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rgbClr val="0000FF"/>
                </a:solidFill>
                <a:latin typeface="PFDinTextCompPro-Italic"/>
                <a:cs typeface="PFDinTextCompPro-Italic"/>
              </a:rPr>
              <a:t>4 predictors (p = 4)</a:t>
            </a:r>
          </a:p>
        </p:txBody>
      </p:sp>
      <p:sp>
        <p:nvSpPr>
          <p:cNvPr id="11" name="TextBox 10"/>
          <p:cNvSpPr txBox="1"/>
          <p:nvPr/>
        </p:nvSpPr>
        <p:spPr>
          <a:xfrm rot="10800000">
            <a:off x="2653244" y="1266925"/>
            <a:ext cx="73289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0" dirty="0" smtClean="0">
                <a:solidFill>
                  <a:schemeClr val="accent3">
                    <a:lumMod val="50000"/>
                  </a:schemeClr>
                </a:solidFill>
                <a:latin typeface="PFDinTextCompPro-Thin"/>
                <a:cs typeface="PFDinTextCompPro-Thin"/>
              </a:rPr>
              <a:t>}</a:t>
            </a:r>
            <a:endParaRPr lang="en-US" sz="20000" dirty="0">
              <a:solidFill>
                <a:schemeClr val="accent3">
                  <a:lumMod val="50000"/>
                </a:schemeClr>
              </a:solidFill>
              <a:latin typeface="PFDinTextCompPro-Thin"/>
              <a:cs typeface="PFDinTextCompPro-Thin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5737" y="2095500"/>
            <a:ext cx="24675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rgbClr val="CE0035"/>
                </a:solidFill>
                <a:latin typeface="PFDinTextCompPro-Italic"/>
                <a:cs typeface="PFDinTextCompPro-Italic"/>
              </a:rPr>
              <a:t>150 observations</a:t>
            </a:r>
          </a:p>
          <a:p>
            <a:r>
              <a:rPr lang="en-US" sz="3000" i="1" dirty="0" smtClean="0">
                <a:solidFill>
                  <a:srgbClr val="CE0035"/>
                </a:solidFill>
                <a:latin typeface="PFDinTextCompPro-Italic"/>
                <a:cs typeface="PFDinTextCompPro-Italic"/>
              </a:rPr>
              <a:t>(n = 150)</a:t>
            </a:r>
            <a:endParaRPr lang="en-US" sz="2000" i="1" dirty="0">
              <a:solidFill>
                <a:srgbClr val="CE0035"/>
              </a:solidFill>
              <a:latin typeface="PFDinTextCompPro-Italic"/>
              <a:cs typeface="PFDinTextCompPro-Italic"/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7563118" y="3316747"/>
            <a:ext cx="5333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0000FF"/>
                </a:solidFill>
                <a:latin typeface="PFDinTextCompPro-Thin"/>
                <a:cs typeface="PFDinTextCompPro-Thin"/>
              </a:rPr>
              <a:t>{</a:t>
            </a:r>
            <a:endParaRPr lang="en-US" sz="8000" dirty="0">
              <a:solidFill>
                <a:srgbClr val="0000FF"/>
              </a:solidFill>
              <a:latin typeface="PFDinTextCompPro-Thin"/>
              <a:cs typeface="PFDinTextCompPro-Thi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91337" y="3979902"/>
            <a:ext cx="2057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0000FF"/>
                </a:solidFill>
                <a:latin typeface="PFDinTextCompPro-Italic"/>
                <a:cs typeface="PFDinTextCompPro-Italic"/>
              </a:rPr>
              <a:t>response</a:t>
            </a:r>
            <a:endParaRPr lang="en-US" sz="3000" dirty="0" smtClean="0">
              <a:solidFill>
                <a:srgbClr val="0000FF"/>
              </a:solidFill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7674191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Classification with 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1937" y="1104900"/>
            <a:ext cx="916680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Suppose we want to predict the color of the gray dot.</a:t>
            </a:r>
          </a:p>
        </p:txBody>
      </p:sp>
      <p:grpSp>
        <p:nvGrpSpPr>
          <p:cNvPr id="12" name="Group 26"/>
          <p:cNvGrpSpPr>
            <a:grpSpLocks/>
          </p:cNvGrpSpPr>
          <p:nvPr/>
        </p:nvGrpSpPr>
        <p:grpSpPr bwMode="auto">
          <a:xfrm>
            <a:off x="795337" y="2476500"/>
            <a:ext cx="1463675" cy="1463675"/>
            <a:chOff x="0" y="0"/>
            <a:chExt cx="1280" cy="1280"/>
          </a:xfrm>
        </p:grpSpPr>
        <p:pic>
          <p:nvPicPr>
            <p:cNvPr id="13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QUESTION: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5" name="Rectangle 25"/>
            <p:cNvSpPr>
              <a:spLocks/>
            </p:cNvSpPr>
            <p:nvPr/>
          </p:nvSpPr>
          <p:spPr bwMode="auto">
            <a:xfrm>
              <a:off x="104" y="264"/>
              <a:ext cx="1095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What are </a:t>
              </a:r>
              <a:r>
                <a:rPr lang="en-US" sz="90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the predictors? What is the response?</a:t>
              </a: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0537" y="1714500"/>
            <a:ext cx="4572000" cy="315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782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Classification with 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1937" y="1104900"/>
            <a:ext cx="91668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Suppose we want to predict the color of the gray dot.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marL="457200" indent="-457200" algn="l">
              <a:buAutoNum type="arabicParenR"/>
            </a:pPr>
            <a:r>
              <a:rPr lang="en-US" sz="2500" dirty="0" smtClean="0">
                <a:latin typeface="PFDinTextCompPro-Italic"/>
                <a:cs typeface="PFDinTextCompPro-Italic"/>
              </a:rPr>
              <a:t>Pick a value for k.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537" y="1714500"/>
            <a:ext cx="4572000" cy="31599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10137" y="3848100"/>
            <a:ext cx="99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/>
              <a:t>k = 3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2066442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Classification with 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1937" y="1104900"/>
            <a:ext cx="9166805" cy="2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Suppose we want to predict the color of the gray dot.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marL="457200" indent="-457200" algn="l">
              <a:buAutoNum type="arabicParenR"/>
            </a:pPr>
            <a:r>
              <a:rPr lang="en-US" sz="2500" dirty="0" smtClean="0">
                <a:latin typeface="PFDinTextCompPro-Italic"/>
                <a:cs typeface="PFDinTextCompPro-Italic"/>
              </a:rPr>
              <a:t>Pick a value for k.</a:t>
            </a:r>
          </a:p>
          <a:p>
            <a:pPr marL="457200" indent="-457200" algn="l">
              <a:buAutoNum type="arabicParenR"/>
            </a:pPr>
            <a:endParaRPr lang="en-US" sz="2500" dirty="0">
              <a:latin typeface="PFDinTextCompPro-Italic"/>
              <a:cs typeface="PFDinTextCompPro-Italic"/>
            </a:endParaRPr>
          </a:p>
          <a:p>
            <a:pPr marL="457200" indent="-457200" algn="l">
              <a:buAutoNum type="arabicParenR"/>
            </a:pPr>
            <a:r>
              <a:rPr lang="en-US" sz="2500" dirty="0">
                <a:latin typeface="PFDinTextCompPro-Italic"/>
                <a:cs typeface="PFDinTextCompPro-Italic"/>
              </a:rPr>
              <a:t>Find colors of k </a:t>
            </a:r>
          </a:p>
          <a:p>
            <a:pPr algn="l"/>
            <a:r>
              <a:rPr lang="en-US" sz="2500" dirty="0">
                <a:latin typeface="PFDinTextCompPro-Italic"/>
                <a:cs typeface="PFDinTextCompPro-Italic"/>
              </a:rPr>
              <a:t>     nearest neighbors</a:t>
            </a:r>
            <a:r>
              <a:rPr lang="en-US" sz="2500" dirty="0" smtClean="0">
                <a:latin typeface="PFDinTextCompPro-Italic"/>
                <a:cs typeface="PFDinTextCompPro-Italic"/>
              </a:rPr>
              <a:t>.</a:t>
            </a:r>
            <a:endParaRPr lang="en-US" sz="2500" dirty="0">
              <a:latin typeface="PFDinTextCompPro-Italic"/>
              <a:cs typeface="PFDinTextCompPro-Italic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537" y="1714500"/>
            <a:ext cx="4572000" cy="31599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10137" y="3848100"/>
            <a:ext cx="99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/>
              <a:t>k = 3</a:t>
            </a:r>
            <a:endParaRPr lang="en-US" sz="3000" dirty="0"/>
          </a:p>
        </p:txBody>
      </p:sp>
      <p:cxnSp>
        <p:nvCxnSpPr>
          <p:cNvPr id="5" name="Straight Arrow Connector 4"/>
          <p:cNvCxnSpPr/>
          <p:nvPr/>
        </p:nvCxnSpPr>
        <p:spPr bwMode="auto">
          <a:xfrm flipH="1">
            <a:off x="5367337" y="3543300"/>
            <a:ext cx="533400" cy="762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" name="Straight Arrow Connector 8"/>
          <p:cNvCxnSpPr/>
          <p:nvPr/>
        </p:nvCxnSpPr>
        <p:spPr bwMode="auto">
          <a:xfrm flipV="1">
            <a:off x="6053137" y="3009900"/>
            <a:ext cx="152400" cy="3810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/>
          <p:nvPr/>
        </p:nvCxnSpPr>
        <p:spPr bwMode="auto">
          <a:xfrm flipV="1">
            <a:off x="6205537" y="3390900"/>
            <a:ext cx="304800" cy="762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69148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Classification with 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537" y="1773936"/>
            <a:ext cx="4493584" cy="304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1937" y="1104900"/>
            <a:ext cx="9166805" cy="4016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Suppose we want to predict the color of the gray dot.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marL="457200" indent="-457200" algn="l">
              <a:buAutoNum type="arabicParenR"/>
            </a:pPr>
            <a:r>
              <a:rPr lang="en-US" sz="2500" dirty="0" smtClean="0">
                <a:latin typeface="PFDinTextCompPro-Italic"/>
                <a:cs typeface="PFDinTextCompPro-Italic"/>
              </a:rPr>
              <a:t>Pick a value for k.</a:t>
            </a:r>
          </a:p>
          <a:p>
            <a:pPr marL="457200" indent="-457200" algn="l">
              <a:buAutoNum type="arabicParenR"/>
            </a:pPr>
            <a:endParaRPr lang="en-US" sz="2500" dirty="0">
              <a:latin typeface="PFDinTextCompPro-Italic"/>
              <a:cs typeface="PFDinTextCompPro-Italic"/>
            </a:endParaRPr>
          </a:p>
          <a:p>
            <a:pPr marL="457200" indent="-457200" algn="l">
              <a:buAutoNum type="arabicParenR"/>
            </a:pPr>
            <a:r>
              <a:rPr lang="en-US" sz="2500" dirty="0" smtClean="0">
                <a:latin typeface="PFDinTextCompPro-Italic"/>
                <a:cs typeface="PFDinTextCompPro-Italic"/>
              </a:rPr>
              <a:t>Find colors of k </a:t>
            </a:r>
          </a:p>
          <a:p>
            <a:pPr algn="l"/>
            <a:r>
              <a:rPr lang="en-US" sz="2500" dirty="0">
                <a:latin typeface="PFDinTextCompPro-Italic"/>
                <a:cs typeface="PFDinTextCompPro-Italic"/>
              </a:rPr>
              <a:t> </a:t>
            </a:r>
            <a:r>
              <a:rPr lang="en-US" sz="2500" dirty="0" smtClean="0">
                <a:latin typeface="PFDinTextCompPro-Italic"/>
                <a:cs typeface="PFDinTextCompPro-Italic"/>
              </a:rPr>
              <a:t>    nearest neighbors.</a:t>
            </a:r>
          </a:p>
          <a:p>
            <a:pPr algn="l"/>
            <a:endParaRPr lang="en-US" sz="2500" dirty="0" smtClean="0">
              <a:latin typeface="PFDinTextCompPro-Italic"/>
              <a:cs typeface="PFDinTextCompPro-Italic"/>
            </a:endParaRPr>
          </a:p>
          <a:p>
            <a:pPr marL="457200" indent="-457200" algn="l">
              <a:buAutoNum type="arabicParenR" startAt="3"/>
            </a:pPr>
            <a:r>
              <a:rPr lang="en-US" sz="2500" dirty="0" smtClean="0">
                <a:latin typeface="PFDinTextCompPro-Italic"/>
                <a:cs typeface="PFDinTextCompPro-Italic"/>
              </a:rPr>
              <a:t>Assign the most </a:t>
            </a:r>
          </a:p>
          <a:p>
            <a:pPr algn="l"/>
            <a:r>
              <a:rPr lang="en-US" sz="2500" dirty="0">
                <a:latin typeface="PFDinTextCompPro-Italic"/>
                <a:cs typeface="PFDinTextCompPro-Italic"/>
              </a:rPr>
              <a:t> </a:t>
            </a:r>
            <a:r>
              <a:rPr lang="en-US" sz="2500" dirty="0" smtClean="0">
                <a:latin typeface="PFDinTextCompPro-Italic"/>
                <a:cs typeface="PFDinTextCompPro-Italic"/>
              </a:rPr>
              <a:t>    common color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     to the gray dot.</a:t>
            </a:r>
          </a:p>
        </p:txBody>
      </p:sp>
    </p:spTree>
    <p:extLst>
      <p:ext uri="{BB962C8B-B14F-4D97-AF65-F5344CB8AC3E}">
        <p14:creationId xmlns:p14="http://schemas.microsoft.com/office/powerpoint/2010/main" val="23392518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Classification with 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537" y="1773936"/>
            <a:ext cx="4493584" cy="304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1937" y="1104900"/>
            <a:ext cx="9166805" cy="4016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Suppose we want to predict the color of the gray dot.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marL="457200" indent="-457200" algn="l">
              <a:buAutoNum type="arabicParenR"/>
            </a:pPr>
            <a:r>
              <a:rPr lang="en-US" sz="2500" dirty="0" smtClean="0">
                <a:latin typeface="PFDinTextCompPro-Italic"/>
                <a:cs typeface="PFDinTextCompPro-Italic"/>
              </a:rPr>
              <a:t>Pick a value for k.</a:t>
            </a:r>
          </a:p>
          <a:p>
            <a:pPr marL="457200" indent="-457200" algn="l">
              <a:buAutoNum type="arabicParenR"/>
            </a:pPr>
            <a:endParaRPr lang="en-US" sz="2500" dirty="0">
              <a:latin typeface="PFDinTextCompPro-Italic"/>
              <a:cs typeface="PFDinTextCompPro-Italic"/>
            </a:endParaRPr>
          </a:p>
          <a:p>
            <a:pPr marL="457200" indent="-457200" algn="l">
              <a:buAutoNum type="arabicParenR"/>
            </a:pPr>
            <a:r>
              <a:rPr lang="en-US" sz="2500" dirty="0" smtClean="0">
                <a:latin typeface="PFDinTextCompPro-Italic"/>
                <a:cs typeface="PFDinTextCompPro-Italic"/>
              </a:rPr>
              <a:t>Find colors of k </a:t>
            </a:r>
          </a:p>
          <a:p>
            <a:pPr algn="l"/>
            <a:r>
              <a:rPr lang="en-US" sz="2500" dirty="0">
                <a:latin typeface="PFDinTextCompPro-Italic"/>
                <a:cs typeface="PFDinTextCompPro-Italic"/>
              </a:rPr>
              <a:t> </a:t>
            </a:r>
            <a:r>
              <a:rPr lang="en-US" sz="2500" dirty="0" smtClean="0">
                <a:latin typeface="PFDinTextCompPro-Italic"/>
                <a:cs typeface="PFDinTextCompPro-Italic"/>
              </a:rPr>
              <a:t>    nearest neighbors.</a:t>
            </a:r>
          </a:p>
          <a:p>
            <a:pPr algn="l"/>
            <a:endParaRPr lang="en-US" sz="2500" dirty="0" smtClean="0">
              <a:latin typeface="PFDinTextCompPro-Italic"/>
              <a:cs typeface="PFDinTextCompPro-Italic"/>
            </a:endParaRPr>
          </a:p>
          <a:p>
            <a:pPr marL="457200" indent="-457200" algn="l">
              <a:buAutoNum type="arabicParenR" startAt="3"/>
            </a:pPr>
            <a:r>
              <a:rPr lang="en-US" sz="2500" dirty="0" smtClean="0">
                <a:latin typeface="PFDinTextCompPro-Italic"/>
                <a:cs typeface="PFDinTextCompPro-Italic"/>
              </a:rPr>
              <a:t>Assign the most </a:t>
            </a:r>
          </a:p>
          <a:p>
            <a:pPr algn="l"/>
            <a:r>
              <a:rPr lang="en-US" sz="2500" dirty="0">
                <a:latin typeface="PFDinTextCompPro-Italic"/>
                <a:cs typeface="PFDinTextCompPro-Italic"/>
              </a:rPr>
              <a:t> </a:t>
            </a:r>
            <a:r>
              <a:rPr lang="en-US" sz="2500" dirty="0" smtClean="0">
                <a:latin typeface="PFDinTextCompPro-Italic"/>
                <a:cs typeface="PFDinTextCompPro-Italic"/>
              </a:rPr>
              <a:t>    common color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     to the gray dot.</a:t>
            </a:r>
          </a:p>
        </p:txBody>
      </p: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3538537" y="3759898"/>
            <a:ext cx="1463675" cy="1463675"/>
            <a:chOff x="0" y="0"/>
            <a:chExt cx="1280" cy="1280"/>
          </a:xfrm>
        </p:grpSpPr>
        <p:pic>
          <p:nvPicPr>
            <p:cNvPr id="9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Our definition of “nearest” implicitly uses the </a:t>
              </a:r>
              <a:r>
                <a:rPr lang="en-US" sz="900" i="1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Euclidean distance function.</a:t>
              </a: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51776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Classification with 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6737" y="1028700"/>
            <a:ext cx="8153400" cy="2862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800" dirty="0" smtClean="0"/>
              <a:t>Advantages of KNN:</a:t>
            </a:r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Simple to understand and explain</a:t>
            </a:r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Model training phase is fast</a:t>
            </a:r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Non-parametric </a:t>
            </a:r>
            <a:r>
              <a:rPr lang="en-US" sz="1800" dirty="0"/>
              <a:t>(does not presume a </a:t>
            </a:r>
            <a:r>
              <a:rPr lang="en-US" sz="1800" dirty="0" smtClean="0"/>
              <a:t>“form” </a:t>
            </a:r>
            <a:r>
              <a:rPr lang="en-US" sz="1800" dirty="0"/>
              <a:t>of the “decision boundary”)</a:t>
            </a:r>
          </a:p>
          <a:p>
            <a:pPr algn="l"/>
            <a:endParaRPr lang="en-US" sz="1800" dirty="0" smtClean="0"/>
          </a:p>
          <a:p>
            <a:pPr algn="l"/>
            <a:endParaRPr lang="en-US" sz="1800" dirty="0"/>
          </a:p>
          <a:p>
            <a:pPr algn="l"/>
            <a:endParaRPr lang="en-US" sz="1800" dirty="0" smtClean="0"/>
          </a:p>
          <a:p>
            <a:pPr algn="l"/>
            <a:r>
              <a:rPr lang="en-US" sz="1800" dirty="0" smtClean="0"/>
              <a:t>Disadvantages of KNN:</a:t>
            </a:r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Prediction phase can be slow when n is large</a:t>
            </a:r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Sensitive </a:t>
            </a:r>
            <a:r>
              <a:rPr lang="en-US" sz="1800" dirty="0"/>
              <a:t>to irrelevant </a:t>
            </a:r>
            <a:r>
              <a:rPr lang="en-US" sz="1800" dirty="0" smtClean="0"/>
              <a:t>features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253831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093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machine learning?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58" y="1790699"/>
            <a:ext cx="5172779" cy="1911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137" y="1347786"/>
            <a:ext cx="2014019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35187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machine learning?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6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 smtClean="0"/>
              <a:t>Machine Learning is a class of algorithms which are data-driven. Unlike classical algorithms, it is the data that defines a “good” </a:t>
            </a:r>
            <a:r>
              <a:rPr lang="en-US" sz="1600" dirty="0" smtClean="0"/>
              <a:t>answer and NOT the human</a:t>
            </a:r>
            <a:endParaRPr lang="en-US" sz="1600" dirty="0" smtClean="0"/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/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/>
              <a:t>Example:</a:t>
            </a: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/>
              <a:t>A </a:t>
            </a:r>
            <a:r>
              <a:rPr lang="en-US" sz="1400" b="1" dirty="0" smtClean="0"/>
              <a:t>Non-</a:t>
            </a:r>
            <a:r>
              <a:rPr lang="en-US" sz="1400" dirty="0" smtClean="0"/>
              <a:t>Machine Learning algorithm might “define” a face as having a roundish structure, two eyes, hair, nose, etc. The algorithm then looks for these “hard-coded” features in test cases.</a:t>
            </a: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/>
              <a:t>A Machine Learning algorithm might only be given several pictures of faces and non-faces that are labeled as such. From the examples (called training set) it would “figure out” it’s own definition of a face.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02243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Not Perfect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dirty="0" smtClean="0"/>
              <a:t>Machine Learning is generally </a:t>
            </a:r>
            <a:r>
              <a:rPr lang="en-US" i="1" dirty="0" smtClean="0"/>
              <a:t>semi-automatic</a:t>
            </a:r>
            <a:r>
              <a:rPr lang="en-US" dirty="0" smtClean="0"/>
              <a:t> meaning that  intelligent decisions by humans are still necessary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0893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Example: Facial Recognition: Machine Learning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8" name="Picture 7" descr="kmark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37" y="1638300"/>
            <a:ext cx="1028700" cy="1028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90737" y="1790700"/>
            <a:ext cx="116115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Face</a:t>
            </a:r>
            <a:endParaRPr lang="en-US" dirty="0"/>
          </a:p>
        </p:txBody>
      </p:sp>
      <p:pic>
        <p:nvPicPr>
          <p:cNvPr id="10" name="Picture 9" descr="bobam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37" y="3924300"/>
            <a:ext cx="1308107" cy="854497"/>
          </a:xfrm>
          <a:prstGeom prst="rect">
            <a:avLst/>
          </a:prstGeom>
        </p:spPr>
      </p:pic>
      <p:pic>
        <p:nvPicPr>
          <p:cNvPr id="11" name="Picture 10" descr="horsey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37" y="2705100"/>
            <a:ext cx="1101707" cy="11049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090737" y="2933700"/>
            <a:ext cx="220786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 Face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090737" y="4000500"/>
            <a:ext cx="116115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Face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876300"/>
            <a:ext cx="346865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Training set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586537" y="876300"/>
            <a:ext cx="13773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Test</a:t>
            </a:r>
            <a:endParaRPr lang="en-US" b="1" dirty="0"/>
          </a:p>
        </p:txBody>
      </p:sp>
      <p:pic>
        <p:nvPicPr>
          <p:cNvPr id="16" name="Picture 15" descr="sinanpro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337" y="1790700"/>
            <a:ext cx="1623288" cy="162328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272337" y="2247900"/>
            <a:ext cx="13405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7013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9195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566737" y="1991261"/>
            <a:ext cx="858986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>
                <a:latin typeface="PFDinTextCompPro-Italic"/>
                <a:cs typeface="PFDinTextCompPro-Italic"/>
              </a:rPr>
              <a:t>	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  </a:t>
            </a:r>
            <a:r>
              <a:rPr lang="en-US" sz="4000" dirty="0" smtClean="0">
                <a:latin typeface="PFDinTextCompPro-Italic"/>
                <a:cs typeface="PFDinTextCompPro-Italic"/>
              </a:rPr>
              <a:t>making predictions</a:t>
            </a:r>
          </a:p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unsupervised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	  extracting structure</a:t>
            </a:r>
            <a:endParaRPr lang="en-US" sz="4000" i="1" dirty="0"/>
          </a:p>
        </p:txBody>
      </p:sp>
      <p:sp>
        <p:nvSpPr>
          <p:cNvPr id="13" name="Freeform 12"/>
          <p:cNvSpPr/>
          <p:nvPr/>
        </p:nvSpPr>
        <p:spPr>
          <a:xfrm>
            <a:off x="5599366" y="1365387"/>
            <a:ext cx="1088923" cy="705450"/>
          </a:xfrm>
          <a:custGeom>
            <a:avLst/>
            <a:gdLst>
              <a:gd name="connsiteX0" fmla="*/ 1088923 w 1088923"/>
              <a:gd name="connsiteY0" fmla="*/ 0 h 705450"/>
              <a:gd name="connsiteX1" fmla="*/ 9484 w 1088923"/>
              <a:gd name="connsiteY1" fmla="*/ 698571 h 705450"/>
              <a:gd name="connsiteX2" fmla="*/ 538620 w 1088923"/>
              <a:gd name="connsiteY2" fmla="*/ 349286 h 705450"/>
              <a:gd name="connsiteX3" fmla="*/ 115311 w 1088923"/>
              <a:gd name="connsiteY3" fmla="*/ 222273 h 7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8923" h="705450">
                <a:moveTo>
                  <a:pt x="1088923" y="0"/>
                </a:moveTo>
                <a:lnTo>
                  <a:pt x="9484" y="698571"/>
                </a:lnTo>
                <a:cubicBezTo>
                  <a:pt x="-82233" y="756785"/>
                  <a:pt x="520982" y="428669"/>
                  <a:pt x="538620" y="349286"/>
                </a:cubicBezTo>
                <a:cubicBezTo>
                  <a:pt x="556258" y="269903"/>
                  <a:pt x="201737" y="571558"/>
                  <a:pt x="115311" y="222273"/>
                </a:cubicBezTo>
              </a:path>
            </a:pathLst>
          </a:custGeom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Types of Machine Learning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0136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9195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566737" y="1991261"/>
            <a:ext cx="858986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>
                <a:latin typeface="PFDinTextCompPro-Italic"/>
                <a:cs typeface="PFDinTextCompPro-Italic"/>
              </a:rPr>
              <a:t>	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  </a:t>
            </a:r>
            <a:r>
              <a:rPr lang="en-US" sz="4000" dirty="0" smtClean="0">
                <a:latin typeface="PFDinTextCompPro-Italic"/>
                <a:cs typeface="PFDinTextCompPro-Italic"/>
              </a:rPr>
              <a:t>making predictions</a:t>
            </a:r>
          </a:p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unsupervised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	  extracting structure</a:t>
            </a:r>
            <a:endParaRPr lang="en-US" sz="4000" i="1" dirty="0"/>
          </a:p>
        </p:txBody>
      </p:sp>
      <p:sp>
        <p:nvSpPr>
          <p:cNvPr id="2" name="TextBox 1"/>
          <p:cNvSpPr txBox="1"/>
          <p:nvPr/>
        </p:nvSpPr>
        <p:spPr>
          <a:xfrm>
            <a:off x="6053137" y="4152900"/>
            <a:ext cx="19343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representation</a:t>
            </a:r>
            <a:endParaRPr lang="en-US" sz="30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6741478" y="952500"/>
            <a:ext cx="190245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generalization</a:t>
            </a:r>
            <a:endParaRPr lang="en-US" sz="3000" i="1" dirty="0"/>
          </a:p>
        </p:txBody>
      </p:sp>
      <p:sp>
        <p:nvSpPr>
          <p:cNvPr id="13" name="Freeform 12"/>
          <p:cNvSpPr/>
          <p:nvPr/>
        </p:nvSpPr>
        <p:spPr>
          <a:xfrm>
            <a:off x="5599366" y="1365387"/>
            <a:ext cx="1088923" cy="705450"/>
          </a:xfrm>
          <a:custGeom>
            <a:avLst/>
            <a:gdLst>
              <a:gd name="connsiteX0" fmla="*/ 1088923 w 1088923"/>
              <a:gd name="connsiteY0" fmla="*/ 0 h 705450"/>
              <a:gd name="connsiteX1" fmla="*/ 9484 w 1088923"/>
              <a:gd name="connsiteY1" fmla="*/ 698571 h 705450"/>
              <a:gd name="connsiteX2" fmla="*/ 538620 w 1088923"/>
              <a:gd name="connsiteY2" fmla="*/ 349286 h 705450"/>
              <a:gd name="connsiteX3" fmla="*/ 115311 w 1088923"/>
              <a:gd name="connsiteY3" fmla="*/ 222273 h 7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8923" h="705450">
                <a:moveTo>
                  <a:pt x="1088923" y="0"/>
                </a:moveTo>
                <a:lnTo>
                  <a:pt x="9484" y="698571"/>
                </a:lnTo>
                <a:cubicBezTo>
                  <a:pt x="-82233" y="756785"/>
                  <a:pt x="520982" y="428669"/>
                  <a:pt x="538620" y="349286"/>
                </a:cubicBezTo>
                <a:cubicBezTo>
                  <a:pt x="556258" y="269903"/>
                  <a:pt x="201737" y="571558"/>
                  <a:pt x="115311" y="222273"/>
                </a:cubicBezTo>
              </a:path>
            </a:pathLst>
          </a:custGeom>
        </p:spPr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>
            <a:off x="6053137" y="1485900"/>
            <a:ext cx="685800" cy="6096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5824538" y="3390899"/>
            <a:ext cx="838199" cy="762001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Types of Machine Learning Problems</a:t>
            </a:r>
            <a:endParaRPr lang="en-US" dirty="0"/>
          </a:p>
        </p:txBody>
      </p:sp>
      <p:grpSp>
        <p:nvGrpSpPr>
          <p:cNvPr id="12" name="Group 26"/>
          <p:cNvGrpSpPr>
            <a:grpSpLocks/>
          </p:cNvGrpSpPr>
          <p:nvPr/>
        </p:nvGrpSpPr>
        <p:grpSpPr bwMode="auto">
          <a:xfrm>
            <a:off x="109537" y="3924300"/>
            <a:ext cx="3124200" cy="1066800"/>
            <a:chOff x="0" y="0"/>
            <a:chExt cx="1280" cy="1280"/>
          </a:xfrm>
        </p:grpSpPr>
        <p:pic>
          <p:nvPicPr>
            <p:cNvPr id="14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Rectangle 24"/>
            <p:cNvSpPr>
              <a:spLocks/>
            </p:cNvSpPr>
            <p:nvPr/>
          </p:nvSpPr>
          <p:spPr bwMode="auto">
            <a:xfrm>
              <a:off x="133" y="200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20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Supervised: labeled data</a:t>
              </a:r>
            </a:p>
            <a:p>
              <a:pPr algn="l">
                <a:lnSpc>
                  <a:spcPct val="75000"/>
                </a:lnSpc>
              </a:pPr>
              <a:endParaRPr lang="en-US" sz="20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  <a:p>
              <a:pPr algn="l">
                <a:lnSpc>
                  <a:spcPct val="75000"/>
                </a:lnSpc>
              </a:pPr>
              <a:r>
                <a:rPr lang="en-US" sz="20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Unsupervised: unlabeled data</a:t>
              </a:r>
              <a:endParaRPr lang="en-US" sz="20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51512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10771</TotalTime>
  <Pages>0</Pages>
  <Words>1218</Words>
  <Characters>0</Characters>
  <Application>Microsoft Macintosh PowerPoint</Application>
  <PresentationFormat>Custom</PresentationFormat>
  <Lines>0</Lines>
  <Paragraphs>295</Paragraphs>
  <Slides>38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55" baseType="lpstr">
      <vt:lpstr>ArialMT</vt:lpstr>
      <vt:lpstr>Calibri</vt:lpstr>
      <vt:lpstr>Gill Sans</vt:lpstr>
      <vt:lpstr>Gill Sans MT</vt:lpstr>
      <vt:lpstr>Lucida Grande</vt:lpstr>
      <vt:lpstr>ＭＳ Ｐゴシック</vt:lpstr>
      <vt:lpstr>News706 BT</vt:lpstr>
      <vt:lpstr>PFDinTextCompPro-Bold</vt:lpstr>
      <vt:lpstr>PFDinTextCompPro-Italic</vt:lpstr>
      <vt:lpstr>PFDinTextCompPro-MediumItalic</vt:lpstr>
      <vt:lpstr>PFDinTextCompPro-Thin</vt:lpstr>
      <vt:lpstr>Wingdings</vt:lpstr>
      <vt:lpstr>ヒラギノ角ゴ ProN W3</vt:lpstr>
      <vt:lpstr>ヒラギノ角ゴ ProN W6</vt:lpstr>
      <vt:lpstr>Arial</vt:lpstr>
      <vt:lpstr>GA_Instructor_Template_Deck</vt:lpstr>
      <vt:lpstr>Agenda</vt:lpstr>
      <vt:lpstr>DATA SCIENCE machine learning / KNN</vt:lpstr>
      <vt:lpstr> I. what is machine learning? iI. Supervised Learning III. Unsupervised Learning IV. Summary V. Classification with K-Nearest Neighbors</vt:lpstr>
      <vt:lpstr>I. What is machine learning?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Supervised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kaggle?</vt:lpstr>
      <vt:lpstr>III. UNSupervised Learning</vt:lpstr>
      <vt:lpstr>PowerPoint Presentation</vt:lpstr>
      <vt:lpstr>PowerPoint Presentation</vt:lpstr>
      <vt:lpstr>PowerPoint Presentation</vt:lpstr>
      <vt:lpstr>PowerPoint Presentation</vt:lpstr>
      <vt:lpstr>IV. Summary</vt:lpstr>
      <vt:lpstr>PowerPoint Presentation</vt:lpstr>
      <vt:lpstr>V. Classification with K-Nearest Neighbors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Microsoft Office User</cp:lastModifiedBy>
  <cp:revision>1041</cp:revision>
  <dcterms:modified xsi:type="dcterms:W3CDTF">2016-04-12T14:58:04Z</dcterms:modified>
</cp:coreProperties>
</file>